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sldIdLst>
    <p:sldId id="1059" r:id="rId5"/>
    <p:sldId id="980" r:id="rId6"/>
    <p:sldId id="1069" r:id="rId7"/>
    <p:sldId id="700" r:id="rId8"/>
    <p:sldId id="701" r:id="rId9"/>
    <p:sldId id="1005" r:id="rId10"/>
    <p:sldId id="1094" r:id="rId11"/>
    <p:sldId id="1096" r:id="rId12"/>
    <p:sldId id="1037" r:id="rId13"/>
    <p:sldId id="1077" r:id="rId14"/>
    <p:sldId id="1098" r:id="rId15"/>
    <p:sldId id="1099" r:id="rId16"/>
    <p:sldId id="1078" r:id="rId17"/>
    <p:sldId id="1053" r:id="rId18"/>
    <p:sldId id="1061" r:id="rId19"/>
    <p:sldId id="1072" r:id="rId20"/>
    <p:sldId id="258" r:id="rId21"/>
    <p:sldId id="1079" r:id="rId22"/>
    <p:sldId id="952" r:id="rId23"/>
    <p:sldId id="1082" r:id="rId24"/>
    <p:sldId id="1084" r:id="rId25"/>
    <p:sldId id="953" r:id="rId26"/>
    <p:sldId id="880" r:id="rId27"/>
    <p:sldId id="1085" r:id="rId28"/>
    <p:sldId id="1081" r:id="rId29"/>
    <p:sldId id="1090" r:id="rId30"/>
    <p:sldId id="1087" r:id="rId31"/>
    <p:sldId id="1091" r:id="rId32"/>
    <p:sldId id="1092" r:id="rId33"/>
    <p:sldId id="1093" r:id="rId34"/>
    <p:sldId id="1088" r:id="rId35"/>
    <p:sldId id="783" r:id="rId36"/>
    <p:sldId id="10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8"/>
    <a:srgbClr val="BB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4"/>
    <p:restoredTop sz="97840"/>
  </p:normalViewPr>
  <p:slideViewPr>
    <p:cSldViewPr snapToGrid="0">
      <p:cViewPr varScale="1">
        <p:scale>
          <a:sx n="163" d="100"/>
          <a:sy n="163" d="100"/>
        </p:scale>
        <p:origin x="184" y="1392"/>
      </p:cViewPr>
      <p:guideLst>
        <p:guide orient="horz" pos="1200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We expect these same optimal resource investments to occur under elevated CO2, but notice that the curve looks a bit different</a:t>
            </a:r>
            <a:endParaRPr lang="en-US" b="0" i="0" dirty="0">
              <a:effectLst/>
            </a:endParaRPr>
          </a:p>
          <a:p>
            <a:pPr algn="l" rtl="0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reduced initial slope, indicative of the maximum rate of Rubisco carboxylation, extends the portion of the curve that is limited by Rubisco carboxylation and CO2, </a:t>
            </a:r>
          </a:p>
          <a:p>
            <a:pPr algn="l" rtl="0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increasing the photosynthesis rate and the intercellular CO2 threshold where Rubisco limited photosynthesis equals RuBP limited photosynthesis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Rubisco-limited photosynthesis than RuBP-limited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photosynthesis to achieve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8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patterns should result in plants grown under elevated CO2 having greater net photosynthesis rates and reduced photosynthetic capacity, </a:t>
            </a:r>
          </a:p>
          <a:p>
            <a:endParaRPr lang="en-US" dirty="0"/>
          </a:p>
          <a:p>
            <a:r>
              <a:rPr lang="en-US" dirty="0"/>
              <a:t>perhaps as a function of reduced leaf nitrogen allocation to photosynthetic tissue and increased nitrogen use efficiency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12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question remains: how does soil nitrogen availability modify leaf and whole plant responses to CO2?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there are two primary hypotheses of note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12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reduced leaf biochemical process rates</a:t>
            </a:r>
          </a:p>
          <a:p>
            <a:endParaRPr lang="en-US" dirty="0"/>
          </a:p>
          <a:p>
            <a:r>
              <a:rPr lang="en-US" dirty="0"/>
              <a:t>Soil nitrogen fertilization generally increased leaf biochemical process rates, but the slope of this relationship was similar between both CO2 treatments</a:t>
            </a:r>
          </a:p>
          <a:p>
            <a:endParaRPr lang="en-US" dirty="0"/>
          </a:p>
          <a:p>
            <a:r>
              <a:rPr lang="en-US" dirty="0"/>
              <a:t>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photosynthetic capacity,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5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increased the ratio of Jmax25 to Vcmax25 due to a stronger downregulation in Vcmax25 than Jmax25</a:t>
            </a:r>
          </a:p>
          <a:p>
            <a:endParaRPr lang="en-US" dirty="0"/>
          </a:p>
          <a:p>
            <a:r>
              <a:rPr lang="en-US" dirty="0"/>
              <a:t>Fertilization generally decreased this ratio, but again the slope of this relationship was similar between both CO2 treatments,</a:t>
            </a:r>
          </a:p>
          <a:p>
            <a:endParaRPr lang="en-US" dirty="0"/>
          </a:p>
          <a:p>
            <a:r>
              <a:rPr lang="en-US" dirty="0"/>
              <a:t>suggesting that elevated CO2 did not modify relative allocation between Jmax25 and Vcmax25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49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the ratio of Jmax25 to Vcmax25,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7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reductions in photosynthetic capacity and leaf nitrogen allocation at the leaf level, </a:t>
            </a:r>
          </a:p>
          <a:p>
            <a:endParaRPr lang="en-US" dirty="0"/>
          </a:p>
          <a:p>
            <a:r>
              <a:rPr lang="en-US" dirty="0"/>
              <a:t>whole plant growth was greater under elevated CO2</a:t>
            </a:r>
          </a:p>
          <a:p>
            <a:endParaRPr lang="en-US" dirty="0"/>
          </a:p>
          <a:p>
            <a:r>
              <a:rPr lang="en-US" dirty="0"/>
              <a:t>Increasing fertilization increased total biomass, an effect that was stronger under elevated CO2 than ambient CO2</a:t>
            </a:r>
          </a:p>
          <a:p>
            <a:endParaRPr lang="en-US" dirty="0"/>
          </a:p>
          <a:p>
            <a:r>
              <a:rPr lang="en-US" dirty="0"/>
              <a:t>This result suggests that nitrogen availability plays an important role in regulating whole plant responses to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total biomass,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5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inoculated plants did tend to have greater total biomass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7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response that was likely driven by high investment in nitrogen fixation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61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behind this is that nitrogen availability has been shown to limit net primary productivity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this response might be at least partly driven by positive relationships between soil nitrogen availability, leaf nitrogen content, and photosynthetic capacity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elevated CO2, some have hypothesized that increased demand to build and maintain photosynthetic enzymes might increase plant nitrogen uptake rates that should eventually deplete plant-available soil N pools as nitrogen becomes stored in longer living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2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low CO2 concentrations, net photosynthesis linearly increases due to net photosynthesis rates being limited by CO2 and Rubisco carboxylation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7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low CO2 concentrations, net photosynthesis linearly increases due to net photosynthesis rates being limited by CO2 and Rubisco carboxylation rates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intercellular CO2 concentrations increase, leaves become saturated with CO2 substrate.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Thus, net photosynthesis rates begin to become limited by how quickly RuBP regenerates (note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practice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talk: electron transport for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RuBP regeneration),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is a function of light availability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Rubisco is nitrogen-rich and therefore nutritionally expensive to build and maintain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78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Therefore, plants may strive to optimally allocate nitrogen to Rubisco to maximize nitrogen allocation to other structures and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 photosynthesis rates are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equally limited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Rubisco- and RuBP-limited photosynthesis rates (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Net photosynthesis rate here indicates the net photosynthesis rate of a plant growing under its acclimated growing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5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8/4/23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8/4/23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8/4/23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6.png"/><Relationship Id="rId5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5CB6A-37D4-0397-710E-81E7924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2" y="391823"/>
            <a:ext cx="5376421" cy="2242575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Nitrogen </a:t>
            </a:r>
            <a:r>
              <a:rPr lang="en-US" sz="3600" dirty="0">
                <a:ea typeface="Times New Roman" panose="02020603050405020304" pitchFamily="18" charset="0"/>
              </a:rPr>
              <a:t>supply and demand control 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plant responses to elevated CO</a:t>
            </a:r>
            <a:r>
              <a:rPr lang="en-US" sz="3600" baseline="-25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 at difference scales</a:t>
            </a:r>
            <a:r>
              <a:rPr lang="en-US" sz="3600" dirty="0">
                <a:effectLst/>
              </a:rPr>
              <a:t>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FE12-9FEA-3922-1595-13AB1EAF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0933C58-F1AF-FA33-9735-0B42A83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75603" y="856791"/>
            <a:ext cx="6854334" cy="5140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7F510CF-40EA-7975-E4E6-16C8D04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42" y="5620359"/>
            <a:ext cx="1007625" cy="11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D8499-3D4D-3276-CBBA-E97FC3888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85" b="16910"/>
          <a:stretch/>
        </p:blipFill>
        <p:spPr>
          <a:xfrm>
            <a:off x="1064956" y="3200153"/>
            <a:ext cx="1327725" cy="1733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F448-A854-5594-99A3-200664568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49" r="12421"/>
          <a:stretch/>
        </p:blipFill>
        <p:spPr>
          <a:xfrm>
            <a:off x="4450079" y="3211738"/>
            <a:ext cx="1327724" cy="1721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1878E-94BB-8535-DC1B-19BC2D0F1FF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b="2781"/>
          <a:stretch/>
        </p:blipFill>
        <p:spPr>
          <a:xfrm>
            <a:off x="2758440" y="3208493"/>
            <a:ext cx="1325880" cy="1737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F1F27-1F22-2F2A-926D-07A21D21C8B7}"/>
              </a:ext>
            </a:extLst>
          </p:cNvPr>
          <p:cNvSpPr txBox="1"/>
          <p:nvPr/>
        </p:nvSpPr>
        <p:spPr>
          <a:xfrm>
            <a:off x="1136350" y="487834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Evan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Perkowski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D6D11-E8F9-B0C4-F26F-9F763D5AB4B0}"/>
              </a:ext>
            </a:extLst>
          </p:cNvPr>
          <p:cNvSpPr txBox="1"/>
          <p:nvPr/>
        </p:nvSpPr>
        <p:spPr>
          <a:xfrm>
            <a:off x="2623725" y="4878342"/>
            <a:ext cx="159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Ezinwanne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Ezekannagha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5292F-9D0D-9932-9EB8-1F69676BE42B}"/>
              </a:ext>
            </a:extLst>
          </p:cNvPr>
          <p:cNvSpPr txBox="1"/>
          <p:nvPr/>
        </p:nvSpPr>
        <p:spPr>
          <a:xfrm>
            <a:off x="4726655" y="4878342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Nick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Smith</a:t>
            </a:r>
          </a:p>
        </p:txBody>
      </p:sp>
      <p:pic>
        <p:nvPicPr>
          <p:cNvPr id="16" name="Picture 15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04211E-3788-3321-A3F4-D317928A7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996" y="5742020"/>
            <a:ext cx="2350123" cy="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030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411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134886E7-45D9-7D69-FB42-11D2E24F6969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76D82-ED11-A9FD-0AEE-EF16AFF08332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7803D89-775E-DDAF-406D-1190719C5D22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FB87D-67C7-7050-356B-00FE3153ABD9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068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4B9AD40-7EF6-8A81-F2EE-E57F0BA8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31" y="1972611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BE76A-47DE-D258-A2EB-622112704498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1682997">
            <a:off x="4437454" y="3149184"/>
            <a:ext cx="453368" cy="295538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3B82C-A353-7060-F6A0-79B8738FBE81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997345">
            <a:off x="5631099" y="2443488"/>
            <a:ext cx="520251" cy="1400484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5089066" y="3154986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6E4C543F-28B4-D7FA-77B0-3A43DDBDFFA0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B87D2-2CE7-6987-9043-DF694677B040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6BB5C7-F38A-30B7-82EE-EF071E9397B0}"/>
              </a:ext>
            </a:extLst>
          </p:cNvPr>
          <p:cNvGrpSpPr/>
          <p:nvPr/>
        </p:nvGrpSpPr>
        <p:grpSpPr>
          <a:xfrm>
            <a:off x="9015919" y="3322965"/>
            <a:ext cx="1932562" cy="1325564"/>
            <a:chOff x="3610717" y="4801949"/>
            <a:chExt cx="1932562" cy="1325564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CD28550-2792-F817-04FA-5D961BC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62" t="33167" r="74" b="41251"/>
            <a:stretch/>
          </p:blipFill>
          <p:spPr>
            <a:xfrm>
              <a:off x="3610717" y="4801949"/>
              <a:ext cx="1932562" cy="13255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98BD28-D019-EAFC-2AF6-775E1B340B5C}"/>
                </a:ext>
              </a:extLst>
            </p:cNvPr>
            <p:cNvSpPr/>
            <p:nvPr/>
          </p:nvSpPr>
          <p:spPr>
            <a:xfrm>
              <a:off x="3908583" y="5700409"/>
              <a:ext cx="175098" cy="252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F9E125E5-95F6-6A87-1339-2F8C78172F82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827FC8EB-8A45-13AF-76F0-DCB31C7B89B8}"/>
              </a:ext>
            </a:extLst>
          </p:cNvPr>
          <p:cNvSpPr>
            <a:spLocks noChangeAspect="1"/>
          </p:cNvSpPr>
          <p:nvPr/>
        </p:nvSpPr>
        <p:spPr>
          <a:xfrm>
            <a:off x="93842" y="6241728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D3EB342-E188-6481-7DC3-52C1B9D48288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23341-E4ED-1624-3124-F357CABDFC2C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42717-5D06-652B-5E23-72D58CCE3BDD}"/>
              </a:ext>
            </a:extLst>
          </p:cNvPr>
          <p:cNvSpPr txBox="1"/>
          <p:nvPr/>
        </p:nvSpPr>
        <p:spPr>
          <a:xfrm>
            <a:off x="548344" y="616970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9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resource investment to photosynthetic enzymes increases leaf photosynthesis at lower photosynthetic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photosynthetic capacity&#10;&#10;Description automatically generated">
            <a:extLst>
              <a:ext uri="{FF2B5EF4-FFF2-40B4-BE49-F238E27FC236}">
                <a16:creationId xmlns:a16="http://schemas.microsoft.com/office/drawing/2014/main" id="{B4372ECE-1D58-631B-9DEA-C0ABEE96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61" y="1882053"/>
            <a:ext cx="9517625" cy="4282931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31572B4-F8E5-6D2A-5E80-F62AE3A3A4C9}"/>
              </a:ext>
            </a:extLst>
          </p:cNvPr>
          <p:cNvSpPr>
            <a:spLocks noChangeAspect="1"/>
          </p:cNvSpPr>
          <p:nvPr/>
        </p:nvSpPr>
        <p:spPr>
          <a:xfrm>
            <a:off x="4358769" y="2451515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BEFEF89-00B3-3B13-2B00-C5C4390E8CA0}"/>
              </a:ext>
            </a:extLst>
          </p:cNvPr>
          <p:cNvSpPr>
            <a:spLocks noChangeAspect="1"/>
          </p:cNvSpPr>
          <p:nvPr/>
        </p:nvSpPr>
        <p:spPr>
          <a:xfrm>
            <a:off x="2421554" y="4510602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E87E433D-3A97-05B2-F78B-1A4A1C0B84C9}"/>
              </a:ext>
            </a:extLst>
          </p:cNvPr>
          <p:cNvSpPr>
            <a:spLocks noChangeAspect="1"/>
          </p:cNvSpPr>
          <p:nvPr/>
        </p:nvSpPr>
        <p:spPr>
          <a:xfrm>
            <a:off x="9098483" y="4510602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60A153C-8002-4864-E70C-1ECECC5CF01B}"/>
              </a:ext>
            </a:extLst>
          </p:cNvPr>
          <p:cNvSpPr>
            <a:spLocks noChangeAspect="1"/>
          </p:cNvSpPr>
          <p:nvPr/>
        </p:nvSpPr>
        <p:spPr>
          <a:xfrm>
            <a:off x="7165619" y="2451515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A0F70-9DB7-7BCD-EAF9-298428AE4C39}"/>
              </a:ext>
            </a:extLst>
          </p:cNvPr>
          <p:cNvCxnSpPr>
            <a:cxnSpLocks/>
          </p:cNvCxnSpPr>
          <p:nvPr/>
        </p:nvCxnSpPr>
        <p:spPr>
          <a:xfrm flipV="1">
            <a:off x="2935756" y="2930544"/>
            <a:ext cx="1423013" cy="155657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9CD019-7BB1-A4AF-C69D-7362C5D56D86}"/>
              </a:ext>
            </a:extLst>
          </p:cNvPr>
          <p:cNvCxnSpPr>
            <a:cxnSpLocks/>
          </p:cNvCxnSpPr>
          <p:nvPr/>
        </p:nvCxnSpPr>
        <p:spPr>
          <a:xfrm>
            <a:off x="7608867" y="2929023"/>
            <a:ext cx="1574462" cy="160655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E4C02D-EA05-2F47-3ECE-3A3F6E192ACD}"/>
              </a:ext>
            </a:extLst>
          </p:cNvPr>
          <p:cNvSpPr txBox="1"/>
          <p:nvPr/>
        </p:nvSpPr>
        <p:spPr>
          <a:xfrm>
            <a:off x="7829230" y="2778340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photosynthetic capacity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5E751-DD70-0C03-B6B1-2F75725A1167}"/>
              </a:ext>
            </a:extLst>
          </p:cNvPr>
          <p:cNvSpPr txBox="1"/>
          <p:nvPr/>
        </p:nvSpPr>
        <p:spPr>
          <a:xfrm>
            <a:off x="3506775" y="3941055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4053114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3947D-BE95-449E-BBA0-B08FB014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E0C8D-54BB-2F04-3159-CE6C07A9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Question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C1FCE-9BE6-E744-2A98-33A40D8366D1}"/>
              </a:ext>
            </a:extLst>
          </p:cNvPr>
          <p:cNvSpPr/>
          <p:nvPr/>
        </p:nvSpPr>
        <p:spPr>
          <a:xfrm>
            <a:off x="1844920" y="2285999"/>
            <a:ext cx="8502160" cy="2497015"/>
          </a:xfrm>
          <a:prstGeom prst="rect">
            <a:avLst/>
          </a:prstGeom>
          <a:solidFill>
            <a:srgbClr val="00448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does soil nitrogen availability modify leaf and whole plant responses to CO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4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26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9E5305-A9EE-986C-75B9-63294B8ADA08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1846D-469E-0214-DAD8-6F4EE3B4966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Total biomass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 leaf N derived from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5598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35CC1A5-6257-6B4C-7F2F-94F7BA62F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pic>
        <p:nvPicPr>
          <p:cNvPr id="19" name="Picture 18" descr="A diagram of different types of soil&#10;&#10;Description automatically generated">
            <a:extLst>
              <a:ext uri="{FF2B5EF4-FFF2-40B4-BE49-F238E27FC236}">
                <a16:creationId xmlns:a16="http://schemas.microsoft.com/office/drawing/2014/main" id="{7FA1F902-E3A8-4EBE-1F1C-128EAFFA5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" t="2605" r="51107" b="2671"/>
          <a:stretch/>
        </p:blipFill>
        <p:spPr>
          <a:xfrm>
            <a:off x="3175347" y="1878904"/>
            <a:ext cx="5454563" cy="4842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FF5FB6-D48A-7E30-8DEA-A719D76C1790}"/>
              </a:ext>
            </a:extLst>
          </p:cNvPr>
          <p:cNvSpPr/>
          <p:nvPr/>
        </p:nvSpPr>
        <p:spPr>
          <a:xfrm>
            <a:off x="3175347" y="1878904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Inoculation also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8674DAAD-4B69-74B9-A74B-60106FBD6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40177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20" name="Picture 1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7C730F5-2A75-49CC-13F6-D04C3AD89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22" name="Picture 2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6110F81-B7F8-1061-AC35-7CD30BD5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" t="2597" r="51088" b="3394"/>
          <a:stretch/>
        </p:blipFill>
        <p:spPr>
          <a:xfrm>
            <a:off x="3180306" y="1873685"/>
            <a:ext cx="5417768" cy="48046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FC98EEC-84BB-028F-D4EE-377A4D491E85}"/>
              </a:ext>
            </a:extLst>
          </p:cNvPr>
          <p:cNvSpPr/>
          <p:nvPr/>
        </p:nvSpPr>
        <p:spPr>
          <a:xfrm>
            <a:off x="3167780" y="1873685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Fertilization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02860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 with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3EC0FB9B-4E3D-0214-0106-7FCD0FFA0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" t="2418" r="51088" b="2856"/>
          <a:stretch/>
        </p:blipFill>
        <p:spPr>
          <a:xfrm>
            <a:off x="3313134" y="1867776"/>
            <a:ext cx="5441802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E43887-8B23-5D9D-324B-74049E4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D406A5-A741-71E7-F03E-9E4F91D6564D}"/>
              </a:ext>
            </a:extLst>
          </p:cNvPr>
          <p:cNvSpPr/>
          <p:nvPr/>
        </p:nvSpPr>
        <p:spPr>
          <a:xfrm>
            <a:off x="3313134" y="186039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8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Inoculation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16576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BD2BBB9-2DE3-5682-05C5-86654408B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" t="2691" r="51088" b="3656"/>
          <a:stretch/>
        </p:blipFill>
        <p:spPr>
          <a:xfrm>
            <a:off x="3311023" y="1879948"/>
            <a:ext cx="5494967" cy="4846320"/>
          </a:xfrm>
          <a:prstGeom prst="rect">
            <a:avLst/>
          </a:prstGeom>
        </p:spPr>
      </p:pic>
      <p:pic>
        <p:nvPicPr>
          <p:cNvPr id="10" name="Picture 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F7462DED-F9EC-F440-088C-27D6EF153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B59365-03CA-A0C5-EE0A-ACD2475976B7}"/>
              </a:ext>
            </a:extLst>
          </p:cNvPr>
          <p:cNvSpPr/>
          <p:nvPr/>
        </p:nvSpPr>
        <p:spPr>
          <a:xfrm>
            <a:off x="3282100" y="187994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3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375802" y="1979708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D4FB2-3902-8C8F-29EE-16A9227F3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F1CA8063-7FBB-ED5C-C0DB-CB3A3B5D2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38945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13" name="Picture 12" descr="A graph of different types of soil&#10;&#10;Description automatically generated with medium confidence">
            <a:extLst>
              <a:ext uri="{FF2B5EF4-FFF2-40B4-BE49-F238E27FC236}">
                <a16:creationId xmlns:a16="http://schemas.microsoft.com/office/drawing/2014/main" id="{2C422A80-7627-9389-83C6-B13653F15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09" t="2473" r="1113" b="2490"/>
          <a:stretch/>
        </p:blipFill>
        <p:spPr>
          <a:xfrm>
            <a:off x="3096177" y="1874110"/>
            <a:ext cx="5368786" cy="4846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274A30-35A6-3540-9A0B-8C579EAB5838}"/>
              </a:ext>
            </a:extLst>
          </p:cNvPr>
          <p:cNvSpPr/>
          <p:nvPr/>
        </p:nvSpPr>
        <p:spPr>
          <a:xfrm>
            <a:off x="3086010" y="182730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3B3B-E9DD-4CD1-7992-25767589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Inoculation did not modify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eCO</a:t>
            </a:r>
            <a:r>
              <a:rPr lang="en-US" sz="3200" baseline="-25000" dirty="0"/>
              <a:t>2</a:t>
            </a:r>
            <a:r>
              <a:rPr lang="en-US" sz="3200" dirty="0"/>
              <a:t> on total biomass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6EB8-4005-C418-09B1-554F4760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51D0B68C-7C7C-0A12-B482-B162C873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00803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8" name="Picture 7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578BCC1-4B47-03F6-3336-A01879E64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9" name="Picture 8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E44D52D-8693-552B-50CB-D09164C6B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" t="2002" r="51051" b="3729"/>
          <a:stretch/>
        </p:blipFill>
        <p:spPr>
          <a:xfrm>
            <a:off x="3449248" y="1856626"/>
            <a:ext cx="5361599" cy="4753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425F5-548D-0C60-6ECF-A438FCE9E3F0}"/>
              </a:ext>
            </a:extLst>
          </p:cNvPr>
          <p:cNvSpPr/>
          <p:nvPr/>
        </p:nvSpPr>
        <p:spPr>
          <a:xfrm>
            <a:off x="3449249" y="181051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5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86FD48BA-4DC3-0039-603E-FE60A78E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1"/>
          <a:stretch/>
        </p:blipFill>
        <p:spPr>
          <a:xfrm>
            <a:off x="3138377" y="1774844"/>
            <a:ext cx="7541541" cy="465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However, inoculated plants had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3200" dirty="0"/>
              <a:t> total biomass under low fertilization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138377" y="1807897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EE87-CC64-391C-7D24-7C72EFE1A560}"/>
              </a:ext>
            </a:extLst>
          </p:cNvPr>
          <p:cNvSpPr/>
          <p:nvPr/>
        </p:nvSpPr>
        <p:spPr>
          <a:xfrm>
            <a:off x="4281616" y="3404288"/>
            <a:ext cx="1688474" cy="22427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A00CABC4-36FE-37EB-3D86-167BC7A9F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1305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101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9F5E-D483-40CF-C14D-6F599784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the percent of leaf nitrogen content derived from the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5988-471B-C96A-1355-78E836F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1772E910-B007-1692-E900-E53CA9E1C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8" t="49785" r="22058" b="131"/>
          <a:stretch/>
        </p:blipFill>
        <p:spPr>
          <a:xfrm>
            <a:off x="2920580" y="2010974"/>
            <a:ext cx="5016138" cy="4345376"/>
          </a:xfrm>
          <a:prstGeom prst="rect">
            <a:avLst/>
          </a:prstGeom>
        </p:spPr>
      </p:pic>
      <p:pic>
        <p:nvPicPr>
          <p:cNvPr id="8" name="Picture 7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C53719C1-36BD-95F7-3104-A7DAF65D3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18" t="35509" b="33412"/>
          <a:stretch/>
        </p:blipFill>
        <p:spPr>
          <a:xfrm>
            <a:off x="7936718" y="3429001"/>
            <a:ext cx="2743200" cy="1447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3E2D69-FB92-9FEB-B286-B2A972CD64A3}"/>
              </a:ext>
            </a:extLst>
          </p:cNvPr>
          <p:cNvSpPr/>
          <p:nvPr/>
        </p:nvSpPr>
        <p:spPr>
          <a:xfrm>
            <a:off x="2920580" y="2010974"/>
            <a:ext cx="519306" cy="63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69B64190-611A-F578-DCEA-430A1BB47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5742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0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Leaf and whole 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27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1555875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27E5-5961-B240-3BC2-EE30197A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photosynthetic capacity, </a:t>
            </a:r>
            <a:r>
              <a:rPr lang="en-US" u="sng" dirty="0"/>
              <a:t>but only in uninoculated plants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2844-2956-ECDE-21AE-5C7275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160CFEB3-46D3-47DB-D4E4-0AA603620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24" r="61429" b="33968"/>
          <a:stretch/>
        </p:blipFill>
        <p:spPr>
          <a:xfrm>
            <a:off x="3047992" y="1821647"/>
            <a:ext cx="5225143" cy="4403743"/>
          </a:xfrm>
          <a:prstGeom prst="rect">
            <a:avLst/>
          </a:prstGeom>
        </p:spPr>
      </p:pic>
      <p:pic>
        <p:nvPicPr>
          <p:cNvPr id="7" name="Picture 6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3E5B446C-32CE-5D68-2489-9DDCC195E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97" t="43308" r="16" b="43739"/>
          <a:stretch/>
        </p:blipFill>
        <p:spPr>
          <a:xfrm>
            <a:off x="8273135" y="2995749"/>
            <a:ext cx="2394857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1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7EAB-4C78-EC13-1126-6E07A27A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total biomass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more strongly </a:t>
            </a:r>
            <a:r>
              <a:rPr lang="en-US" dirty="0"/>
              <a:t>in uninoculated plants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A0739-2381-91AF-1B4F-A8FFF34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29147BCF-3E2C-B815-541A-1ECF622D2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58" t="1235" r="22395" b="51874"/>
          <a:stretch/>
        </p:blipFill>
        <p:spPr>
          <a:xfrm>
            <a:off x="3056703" y="1901346"/>
            <a:ext cx="5216432" cy="4294791"/>
          </a:xfrm>
          <a:prstGeom prst="rect">
            <a:avLst/>
          </a:prstGeom>
        </p:spPr>
      </p:pic>
      <p:pic>
        <p:nvPicPr>
          <p:cNvPr id="7" name="Picture 6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F2BE1DD3-C860-5824-EAF8-37B009F55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97" t="43308" r="16" b="43739"/>
          <a:stretch/>
        </p:blipFill>
        <p:spPr>
          <a:xfrm>
            <a:off x="8273135" y="2995749"/>
            <a:ext cx="2394857" cy="14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CAEB8F-629C-4177-EC30-C30B422E9BA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9A37F5-5B80-CF67-5F92-C507BBD6A017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A85E86-EEF5-EC22-F2D4-0CE75F2A80C3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7FB305-3F93-6E26-473A-E708E092E0D0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35382-3781-1221-DDD7-D5A281499D3E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64159A2-8B26-8D4E-A017-E4841570EBAA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095648-2D87-3F05-EC13-388C07FF3888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DB1880-FD8C-77B1-B7A1-9557BB7CEA65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79DA3D-B860-4E8F-2C26-283781F03AE3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488531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D2EBA9-D047-7DC4-42B7-0F3BBBED0AC6}"/>
              </a:ext>
            </a:extLst>
          </p:cNvPr>
          <p:cNvCxnSpPr>
            <a:stCxn id="13" idx="3"/>
            <a:endCxn id="23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59807B-4796-3C89-7C9A-8A1AA8C40BBC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F84869-8180-0385-D49B-0D94245B8411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14A9A5-8FC2-E034-B98C-7BA501B17364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94B147-19D9-BA52-2170-4CE1D3B26857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79299-DF76-3688-BEC7-9D5C12DFC36E}"/>
              </a:ext>
            </a:extLst>
          </p:cNvPr>
          <p:cNvCxnSpPr/>
          <p:nvPr/>
        </p:nvCxnSpPr>
        <p:spPr>
          <a:xfrm flipV="1">
            <a:off x="8935016" y="3462433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1CFD3E-0792-2022-44BD-425D7B24A7B1}"/>
              </a:ext>
            </a:extLst>
          </p:cNvPr>
          <p:cNvCxnSpPr/>
          <p:nvPr/>
        </p:nvCxnSpPr>
        <p:spPr>
          <a:xfrm flipV="1">
            <a:off x="9259873" y="4031984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DF18B-AF0C-8CAD-C3CF-36C1A3C20651}"/>
              </a:ext>
            </a:extLst>
          </p:cNvPr>
          <p:cNvSpPr/>
          <p:nvPr/>
        </p:nvSpPr>
        <p:spPr>
          <a:xfrm>
            <a:off x="8325237" y="5083723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908D97-AA98-7EB4-0273-715D4B79778B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C8C2E8-07C5-3D3D-6356-317A50AD3A65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A2F56-7CDE-E56C-49A2-D51A19116059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B4545F-1830-5BCC-6F71-D8DA2CC52AD1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292741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03" y="41123"/>
            <a:ext cx="3999971" cy="790368"/>
          </a:xfrm>
        </p:spPr>
        <p:txBody>
          <a:bodyPr>
            <a:normAutofit/>
          </a:bodyPr>
          <a:lstStyle/>
          <a:p>
            <a:r>
              <a:rPr lang="en-US" sz="3400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34315"/>
            <a:ext cx="3325118" cy="175006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844" y="2875112"/>
            <a:ext cx="3325118" cy="1213667"/>
          </a:xfrm>
          <a:prstGeom prst="rect">
            <a:avLst/>
          </a:prstGeom>
        </p:spPr>
      </p:pic>
      <p:pic>
        <p:nvPicPr>
          <p:cNvPr id="6" name="Picture 4" descr="Double T Symbol | History &amp; Traditions | TTU">
            <a:hlinkClick r:id="rId5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105" y="4891706"/>
            <a:ext cx="1719643" cy="18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6755" y="188378"/>
            <a:ext cx="2152419" cy="21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004" y="4824564"/>
            <a:ext cx="2310372" cy="171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B35473-280C-E043-9392-7E81C67433BF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6856D-07EF-A6B8-D4FB-C0BE1AB4B5B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0414" y="824392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1D6EB-318C-0653-4ACE-8AB10D6636DA}"/>
              </a:ext>
            </a:extLst>
          </p:cNvPr>
          <p:cNvSpPr txBox="1"/>
          <p:nvPr/>
        </p:nvSpPr>
        <p:spPr>
          <a:xfrm>
            <a:off x="243272" y="2248281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Lovell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TTU Phytotron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25BA3-E6E7-27A4-7BE9-A17B0A8161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09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8A5C1-12D2-5197-50AC-F88854CD112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709" y="2807994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6683F-D396-1529-0E4D-731A3901708C}"/>
              </a:ext>
            </a:extLst>
          </p:cNvPr>
          <p:cNvSpPr txBox="1"/>
          <p:nvPr/>
        </p:nvSpPr>
        <p:spPr>
          <a:xfrm>
            <a:off x="2172338" y="2284376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Post-doc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A60D4-6EBB-E545-D2F3-31405EC6870F}"/>
              </a:ext>
            </a:extLst>
          </p:cNvPr>
          <p:cNvSpPr txBox="1"/>
          <p:nvPr/>
        </p:nvSpPr>
        <p:spPr>
          <a:xfrm>
            <a:off x="2360698" y="424244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 Gray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4A0946-D33A-93E5-CD01-5103551FF521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b="5778"/>
          <a:stretch/>
        </p:blipFill>
        <p:spPr>
          <a:xfrm>
            <a:off x="4373005" y="282665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8ABB7-6560-A3A4-808D-981E209D4C2F}"/>
              </a:ext>
            </a:extLst>
          </p:cNvPr>
          <p:cNvSpPr txBox="1"/>
          <p:nvPr/>
        </p:nvSpPr>
        <p:spPr>
          <a:xfrm>
            <a:off x="4282809" y="4266556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Monika Kelly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EE8DD-5FE2-B039-513A-524F172B5191}"/>
              </a:ext>
            </a:extLst>
          </p:cNvPr>
          <p:cNvSpPr txBox="1"/>
          <p:nvPr/>
        </p:nvSpPr>
        <p:spPr>
          <a:xfrm>
            <a:off x="4280592" y="2273359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Post-doc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7E3449-DF4D-357B-E1BE-A6D6E0468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572" y="2807596"/>
            <a:ext cx="1539327" cy="1490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6A5BAE-71C6-BAD8-5978-9C0A55484562}"/>
              </a:ext>
            </a:extLst>
          </p:cNvPr>
          <p:cNvSpPr txBox="1"/>
          <p:nvPr/>
        </p:nvSpPr>
        <p:spPr>
          <a:xfrm>
            <a:off x="206887" y="4247155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Kelly Carroll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Manager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CCEA94-EFD1-D951-6EBD-59EA1BC7B673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" b="4887"/>
          <a:stretch/>
        </p:blipFill>
        <p:spPr>
          <a:xfrm>
            <a:off x="184079" y="482456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7E541-60A7-E5F0-59ED-021AF2C32873}"/>
              </a:ext>
            </a:extLst>
          </p:cNvPr>
          <p:cNvSpPr txBox="1"/>
          <p:nvPr/>
        </p:nvSpPr>
        <p:spPr>
          <a:xfrm>
            <a:off x="242755" y="626800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Isa Beltran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A3CC6B-2EDC-EA78-D336-268CC045529A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311709" y="4828798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513B58-5407-A2A0-7619-3F45CD2337F4}"/>
              </a:ext>
            </a:extLst>
          </p:cNvPr>
          <p:cNvSpPr txBox="1"/>
          <p:nvPr/>
        </p:nvSpPr>
        <p:spPr>
          <a:xfrm>
            <a:off x="2025182" y="631927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8E5FC-129E-821C-2D55-37B15E33F4B4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74010" y="48459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3133B0-49A1-F5E6-93C0-691F286F2E26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8" t="6329" r="4308" b="15342"/>
          <a:stretch/>
        </p:blipFill>
        <p:spPr>
          <a:xfrm>
            <a:off x="4373005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EAA864-8FA6-60A7-3A7B-AF99324C77D7}"/>
              </a:ext>
            </a:extLst>
          </p:cNvPr>
          <p:cNvSpPr txBox="1"/>
          <p:nvPr/>
        </p:nvSpPr>
        <p:spPr>
          <a:xfrm>
            <a:off x="4157499" y="6281109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Hannah German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UG student</a:t>
            </a:r>
          </a:p>
        </p:txBody>
      </p:sp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978A-612C-419E-165C-A5B318FA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F235-C3A1-5CD4-B596-AF8DB177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3C7B-EBDC-5D05-A33E-1775DA3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838200" y="1590936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B7F73DA1-D715-6A9E-F12D-9586E9E0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6444344" y="1590936"/>
            <a:ext cx="5069242" cy="47640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0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Plants grown under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photosynthetic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59" y="2113316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4982697" y="1928650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05FFA4-7C5F-F78D-054C-8124A6F43790}"/>
              </a:ext>
            </a:extLst>
          </p:cNvPr>
          <p:cNvCxnSpPr/>
          <p:nvPr/>
        </p:nvCxnSpPr>
        <p:spPr>
          <a:xfrm flipH="1">
            <a:off x="6916209" y="3576577"/>
            <a:ext cx="138896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often corresponds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BA49C2-29F2-20FA-393D-3209490F8E72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326E81-F1DB-6BCD-B732-37FD3E00AEE6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39B1E0-7CF4-CDA4-27A8-C480A16FC469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9B374-377C-F37D-AE1C-D535AF021446}"/>
              </a:ext>
            </a:extLst>
          </p:cNvPr>
          <p:cNvSpPr txBox="1"/>
          <p:nvPr/>
        </p:nvSpPr>
        <p:spPr>
          <a:xfrm>
            <a:off x="376007" y="5573864"/>
            <a:ext cx="689163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demand to build and maintain photosynthetic enzymes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might deplete plant-available soil N pools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642920-14E3-8592-2AF5-A40541256383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99AB6D-935D-3F46-B8ED-97859729CAE0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7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1a8b3-8ab6-4ace-a91d-0f8b757bf3a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78A1F74E03947999A8BCA1F91EDBB" ma:contentTypeVersion="14" ma:contentTypeDescription="Create a new document." ma:contentTypeScope="" ma:versionID="bbddc976f4b55c22d9a0e59ec4d0d8fc">
  <xsd:schema xmlns:xsd="http://www.w3.org/2001/XMLSchema" xmlns:xs="http://www.w3.org/2001/XMLSchema" xmlns:p="http://schemas.microsoft.com/office/2006/metadata/properties" xmlns:ns3="d231a8b3-8ab6-4ace-a91d-0f8b757bf3ad" xmlns:ns4="e18ce8ce-d11b-4b22-8ffd-9d831c5116bb" targetNamespace="http://schemas.microsoft.com/office/2006/metadata/properties" ma:root="true" ma:fieldsID="570ca903bf4adc65360d6f2f7bf745bc" ns3:_="" ns4:_="">
    <xsd:import namespace="d231a8b3-8ab6-4ace-a91d-0f8b757bf3ad"/>
    <xsd:import namespace="e18ce8ce-d11b-4b22-8ffd-9d831c511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a8b3-8ab6-4ace-a91d-0f8b757bf3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ce8ce-d11b-4b22-8ffd-9d831c5116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4E5716-B306-4EC9-9EB4-5E6D03C58D04}">
  <ds:schemaRefs>
    <ds:schemaRef ds:uri="http://www.w3.org/XML/1998/namespace"/>
    <ds:schemaRef ds:uri="http://purl.org/dc/terms/"/>
    <ds:schemaRef ds:uri="e18ce8ce-d11b-4b22-8ffd-9d831c5116bb"/>
    <ds:schemaRef ds:uri="http://purl.org/dc/elements/1.1/"/>
    <ds:schemaRef ds:uri="http://schemas.microsoft.com/office/infopath/2007/PartnerControls"/>
    <ds:schemaRef ds:uri="d231a8b3-8ab6-4ace-a91d-0f8b757bf3ad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E0FEF0-D0EE-43DE-B1CE-611F09DCA6D7}">
  <ds:schemaRefs>
    <ds:schemaRef ds:uri="d231a8b3-8ab6-4ace-a91d-0f8b757bf3ad"/>
    <ds:schemaRef ds:uri="e18ce8ce-d11b-4b22-8ffd-9d831c51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A90861C-7615-41B6-8089-A98480F6C0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5844</TotalTime>
  <Words>1946</Words>
  <Application>Microsoft Macintosh PowerPoint</Application>
  <PresentationFormat>Widescreen</PresentationFormat>
  <Paragraphs>394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Nitrogen supply and demand control plant responses to elevated CO2 at difference scales </vt:lpstr>
      <vt:lpstr>PowerPoint Presentation</vt:lpstr>
      <vt:lpstr>PowerPoint Presentation</vt:lpstr>
      <vt:lpstr>Plants grown under elevated CO2 exhibit reductions in photosynthetic capacity</vt:lpstr>
      <vt:lpstr>Reduced photosynthetic capacity under elevated CO2 often corresponds with increased whole-plant growth</vt:lpstr>
      <vt:lpstr>Some have hypothesized that nitrogen availability regulates plant responses to elevated CO2</vt:lpstr>
      <vt:lpstr>Some have hypothesized that nitrogen availability regulates plant responses to elevated CO2</vt:lpstr>
      <vt:lpstr>Some have hypothesized that nitrogen availability regulates plant responses to elevated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Optimal resource investment to photosynthetic enzymes increases leaf photosynthesis at lower photosynthetic capacity</vt:lpstr>
      <vt:lpstr>Study Question</vt:lpstr>
      <vt:lpstr>PowerPoint Presentation</vt:lpstr>
      <vt:lpstr>Experiment setup</vt:lpstr>
      <vt:lpstr>Measurements</vt:lpstr>
      <vt:lpstr>Increasing fertilization did not modify the reduction in photosynthetic capacity under elevated CO2</vt:lpstr>
      <vt:lpstr>Inoculation also did not modify the reduction in photosynthetic capacity under elevated CO2</vt:lpstr>
      <vt:lpstr>Elevated CO2 decreased Vcmax25 more strongly than Jmax25. Fertilization did not modify this effect</vt:lpstr>
      <vt:lpstr>Elevated CO2 decreased Vcmax25 more strongly than Jmax25. Inoculation did not modify this effect</vt:lpstr>
      <vt:lpstr>Increasing fertilization increased the positive effect of elevated CO2 on whole-plant growth</vt:lpstr>
      <vt:lpstr>Inoculation did not modify the positive effect of eCO2 on total biomass</vt:lpstr>
      <vt:lpstr>However, inoculated plants had greater total biomass under low fertilization</vt:lpstr>
      <vt:lpstr>Increasing fertilization decreased the percent of leaf nitrogen content derived from the atmosphere</vt:lpstr>
      <vt:lpstr>Conclusions</vt:lpstr>
      <vt:lpstr>Increasing fertilization increased photosynthetic capacity, but only in uninoculated plants</vt:lpstr>
      <vt:lpstr>Increasing fertilization increased total biomass more strongly in uninoculated plants </vt:lpstr>
      <vt:lpstr>Conclusions</vt:lpstr>
      <vt:lpstr>Conclusions</vt:lpstr>
      <vt:lpstr>Acknowledgements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47</cp:revision>
  <dcterms:created xsi:type="dcterms:W3CDTF">2023-02-09T18:45:15Z</dcterms:created>
  <dcterms:modified xsi:type="dcterms:W3CDTF">2023-08-04T18:02:14Z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0x010100ACF78A1F74E03947999A8BCA1F91EDBB</vt:lpwstr>
  </property>
</Properties>
</file>